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C1870-783A-4907-B11D-CB54593AF6E9}" type="datetimeFigureOut">
              <a:rPr lang="en-AU" smtClean="0"/>
              <a:t>23/10/2018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80997-23CC-4CA7-B527-ACB95D64B5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469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E9BBCE5-5975-4642-849C-675CF0AFB606}" type="datetimeFigureOut">
              <a:rPr lang="en-AU" smtClean="0"/>
              <a:t>23/10/2018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E23EBB5-1016-4DE5-8C12-FA64E72192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834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BCE5-5975-4642-849C-675CF0AFB606}" type="datetimeFigureOut">
              <a:rPr lang="en-AU" smtClean="0"/>
              <a:t>23/10/2018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EBB5-1016-4DE5-8C12-FA64E72192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674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E9BBCE5-5975-4642-849C-675CF0AFB606}" type="datetimeFigureOut">
              <a:rPr lang="en-AU" smtClean="0"/>
              <a:t>23/10/2018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E23EBB5-1016-4DE5-8C12-FA64E72192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0174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BCE5-5975-4642-849C-675CF0AFB606}" type="datetimeFigureOut">
              <a:rPr lang="en-AU" smtClean="0"/>
              <a:t>23/10/2018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0E23EBB5-1016-4DE5-8C12-FA64E72192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039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E9BBCE5-5975-4642-849C-675CF0AFB606}" type="datetimeFigureOut">
              <a:rPr lang="en-AU" smtClean="0"/>
              <a:t>23/10/2018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E23EBB5-1016-4DE5-8C12-FA64E72192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681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BCE5-5975-4642-849C-675CF0AFB606}" type="datetimeFigureOut">
              <a:rPr lang="en-AU" smtClean="0"/>
              <a:t>23/10/2018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EBB5-1016-4DE5-8C12-FA64E72192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7124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BCE5-5975-4642-849C-675CF0AFB606}" type="datetimeFigureOut">
              <a:rPr lang="en-AU" smtClean="0"/>
              <a:t>23/10/2018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EBB5-1016-4DE5-8C12-FA64E72192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2543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BCE5-5975-4642-849C-675CF0AFB606}" type="datetimeFigureOut">
              <a:rPr lang="en-AU" smtClean="0"/>
              <a:t>23/10/2018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EBB5-1016-4DE5-8C12-FA64E72192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027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BCE5-5975-4642-849C-675CF0AFB606}" type="datetimeFigureOut">
              <a:rPr lang="en-AU" smtClean="0"/>
              <a:t>23/10/2018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EBB5-1016-4DE5-8C12-FA64E72192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3727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E9BBCE5-5975-4642-849C-675CF0AFB606}" type="datetimeFigureOut">
              <a:rPr lang="en-AU" smtClean="0"/>
              <a:t>23/10/2018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E23EBB5-1016-4DE5-8C12-FA64E72192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432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BCE5-5975-4642-849C-675CF0AFB606}" type="datetimeFigureOut">
              <a:rPr lang="en-AU" smtClean="0"/>
              <a:t>23/10/2018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EBB5-1016-4DE5-8C12-FA64E72192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720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E9BBCE5-5975-4642-849C-675CF0AFB606}" type="datetimeFigureOut">
              <a:rPr lang="en-AU" smtClean="0"/>
              <a:t>23/10/2018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E23EBB5-1016-4DE5-8C12-FA64E7219213}" type="slidenum">
              <a:rPr lang="en-AU" smtClean="0"/>
              <a:t>‹#›</a:t>
            </a:fld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121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82867-A7DA-4309-9222-BD46826570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standpipes</a:t>
            </a:r>
            <a:br>
              <a:rPr lang="en-AU" dirty="0"/>
            </a:b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9FC74D-1A80-4083-98A2-441B459E4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386" y="3972131"/>
            <a:ext cx="4419227" cy="159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4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A34421A-E118-48ED-9D94-7159BA651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467" y="946151"/>
            <a:ext cx="7568352" cy="522216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4AB20E-F581-4E3A-AFC1-2564BC64C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rgbClr val="FFFFFF"/>
                </a:solidFill>
              </a:rPr>
              <a:t>Current standpipe locations and status</a:t>
            </a:r>
          </a:p>
        </p:txBody>
      </p:sp>
    </p:spTree>
    <p:extLst>
      <p:ext uri="{BB962C8B-B14F-4D97-AF65-F5344CB8AC3E}">
        <p14:creationId xmlns:p14="http://schemas.microsoft.com/office/powerpoint/2010/main" val="2738454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4AB20E-F581-4E3A-AFC1-2564BC64C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FFFFFF"/>
                </a:solidFill>
              </a:rPr>
              <a:t>Current FEES AND CHARGES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8D02-8681-4A2B-9ABD-2F214A68F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914400"/>
            <a:ext cx="7174995" cy="4944399"/>
          </a:xfrm>
        </p:spPr>
        <p:txBody>
          <a:bodyPr/>
          <a:lstStyle/>
          <a:p>
            <a:r>
              <a:rPr lang="en-AU" dirty="0"/>
              <a:t>Water from Standpipes per Kilolitre (minimum charge $5.00); $3.20 per Kilolitre</a:t>
            </a:r>
          </a:p>
          <a:p>
            <a:r>
              <a:rPr lang="en-AU" dirty="0"/>
              <a:t>Access card for controlled standpipes; $20.60</a:t>
            </a:r>
          </a:p>
        </p:txBody>
      </p:sp>
    </p:spTree>
    <p:extLst>
      <p:ext uri="{BB962C8B-B14F-4D97-AF65-F5344CB8AC3E}">
        <p14:creationId xmlns:p14="http://schemas.microsoft.com/office/powerpoint/2010/main" val="2246297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AB20E-F581-4E3A-AFC1-2564BC64C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FFFFFF"/>
                </a:solidFill>
              </a:rPr>
              <a:t>Averaged by size and use (concept)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B71A20C-3909-4D90-898B-CD1C1EBE4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336806"/>
              </p:ext>
            </p:extLst>
          </p:nvPr>
        </p:nvGraphicFramePr>
        <p:xfrm>
          <a:off x="581192" y="1924674"/>
          <a:ext cx="11029940" cy="1584782"/>
        </p:xfrm>
        <a:graphic>
          <a:graphicData uri="http://schemas.openxmlformats.org/drawingml/2006/table">
            <a:tbl>
              <a:tblPr/>
              <a:tblGrid>
                <a:gridCol w="422825">
                  <a:extLst>
                    <a:ext uri="{9D8B030D-6E8A-4147-A177-3AD203B41FA5}">
                      <a16:colId xmlns:a16="http://schemas.microsoft.com/office/drawing/2014/main" val="2552878814"/>
                    </a:ext>
                  </a:extLst>
                </a:gridCol>
                <a:gridCol w="377523">
                  <a:extLst>
                    <a:ext uri="{9D8B030D-6E8A-4147-A177-3AD203B41FA5}">
                      <a16:colId xmlns:a16="http://schemas.microsoft.com/office/drawing/2014/main" val="4280559106"/>
                    </a:ext>
                  </a:extLst>
                </a:gridCol>
                <a:gridCol w="1580561">
                  <a:extLst>
                    <a:ext uri="{9D8B030D-6E8A-4147-A177-3AD203B41FA5}">
                      <a16:colId xmlns:a16="http://schemas.microsoft.com/office/drawing/2014/main" val="1511425428"/>
                    </a:ext>
                  </a:extLst>
                </a:gridCol>
                <a:gridCol w="241614">
                  <a:extLst>
                    <a:ext uri="{9D8B030D-6E8A-4147-A177-3AD203B41FA5}">
                      <a16:colId xmlns:a16="http://schemas.microsoft.com/office/drawing/2014/main" val="4032944736"/>
                    </a:ext>
                  </a:extLst>
                </a:gridCol>
                <a:gridCol w="241614">
                  <a:extLst>
                    <a:ext uri="{9D8B030D-6E8A-4147-A177-3AD203B41FA5}">
                      <a16:colId xmlns:a16="http://schemas.microsoft.com/office/drawing/2014/main" val="3427167699"/>
                    </a:ext>
                  </a:extLst>
                </a:gridCol>
                <a:gridCol w="241614">
                  <a:extLst>
                    <a:ext uri="{9D8B030D-6E8A-4147-A177-3AD203B41FA5}">
                      <a16:colId xmlns:a16="http://schemas.microsoft.com/office/drawing/2014/main" val="3849153542"/>
                    </a:ext>
                  </a:extLst>
                </a:gridCol>
                <a:gridCol w="241614">
                  <a:extLst>
                    <a:ext uri="{9D8B030D-6E8A-4147-A177-3AD203B41FA5}">
                      <a16:colId xmlns:a16="http://schemas.microsoft.com/office/drawing/2014/main" val="1387470698"/>
                    </a:ext>
                  </a:extLst>
                </a:gridCol>
                <a:gridCol w="241614">
                  <a:extLst>
                    <a:ext uri="{9D8B030D-6E8A-4147-A177-3AD203B41FA5}">
                      <a16:colId xmlns:a16="http://schemas.microsoft.com/office/drawing/2014/main" val="1811150398"/>
                    </a:ext>
                  </a:extLst>
                </a:gridCol>
                <a:gridCol w="241614">
                  <a:extLst>
                    <a:ext uri="{9D8B030D-6E8A-4147-A177-3AD203B41FA5}">
                      <a16:colId xmlns:a16="http://schemas.microsoft.com/office/drawing/2014/main" val="1314094053"/>
                    </a:ext>
                  </a:extLst>
                </a:gridCol>
                <a:gridCol w="241614">
                  <a:extLst>
                    <a:ext uri="{9D8B030D-6E8A-4147-A177-3AD203B41FA5}">
                      <a16:colId xmlns:a16="http://schemas.microsoft.com/office/drawing/2014/main" val="499434031"/>
                    </a:ext>
                  </a:extLst>
                </a:gridCol>
                <a:gridCol w="241614">
                  <a:extLst>
                    <a:ext uri="{9D8B030D-6E8A-4147-A177-3AD203B41FA5}">
                      <a16:colId xmlns:a16="http://schemas.microsoft.com/office/drawing/2014/main" val="3348584913"/>
                    </a:ext>
                  </a:extLst>
                </a:gridCol>
                <a:gridCol w="241614">
                  <a:extLst>
                    <a:ext uri="{9D8B030D-6E8A-4147-A177-3AD203B41FA5}">
                      <a16:colId xmlns:a16="http://schemas.microsoft.com/office/drawing/2014/main" val="2450433665"/>
                    </a:ext>
                  </a:extLst>
                </a:gridCol>
                <a:gridCol w="241614">
                  <a:extLst>
                    <a:ext uri="{9D8B030D-6E8A-4147-A177-3AD203B41FA5}">
                      <a16:colId xmlns:a16="http://schemas.microsoft.com/office/drawing/2014/main" val="3387751630"/>
                    </a:ext>
                  </a:extLst>
                </a:gridCol>
                <a:gridCol w="241614">
                  <a:extLst>
                    <a:ext uri="{9D8B030D-6E8A-4147-A177-3AD203B41FA5}">
                      <a16:colId xmlns:a16="http://schemas.microsoft.com/office/drawing/2014/main" val="2487805592"/>
                    </a:ext>
                  </a:extLst>
                </a:gridCol>
                <a:gridCol w="241614">
                  <a:extLst>
                    <a:ext uri="{9D8B030D-6E8A-4147-A177-3AD203B41FA5}">
                      <a16:colId xmlns:a16="http://schemas.microsoft.com/office/drawing/2014/main" val="3223639642"/>
                    </a:ext>
                  </a:extLst>
                </a:gridCol>
                <a:gridCol w="241614">
                  <a:extLst>
                    <a:ext uri="{9D8B030D-6E8A-4147-A177-3AD203B41FA5}">
                      <a16:colId xmlns:a16="http://schemas.microsoft.com/office/drawing/2014/main" val="2418429922"/>
                    </a:ext>
                  </a:extLst>
                </a:gridCol>
                <a:gridCol w="241614">
                  <a:extLst>
                    <a:ext uri="{9D8B030D-6E8A-4147-A177-3AD203B41FA5}">
                      <a16:colId xmlns:a16="http://schemas.microsoft.com/office/drawing/2014/main" val="1913532352"/>
                    </a:ext>
                  </a:extLst>
                </a:gridCol>
                <a:gridCol w="241614">
                  <a:extLst>
                    <a:ext uri="{9D8B030D-6E8A-4147-A177-3AD203B41FA5}">
                      <a16:colId xmlns:a16="http://schemas.microsoft.com/office/drawing/2014/main" val="173570078"/>
                    </a:ext>
                  </a:extLst>
                </a:gridCol>
                <a:gridCol w="241614">
                  <a:extLst>
                    <a:ext uri="{9D8B030D-6E8A-4147-A177-3AD203B41FA5}">
                      <a16:colId xmlns:a16="http://schemas.microsoft.com/office/drawing/2014/main" val="1494364913"/>
                    </a:ext>
                  </a:extLst>
                </a:gridCol>
                <a:gridCol w="241614">
                  <a:extLst>
                    <a:ext uri="{9D8B030D-6E8A-4147-A177-3AD203B41FA5}">
                      <a16:colId xmlns:a16="http://schemas.microsoft.com/office/drawing/2014/main" val="2986075824"/>
                    </a:ext>
                  </a:extLst>
                </a:gridCol>
                <a:gridCol w="241614">
                  <a:extLst>
                    <a:ext uri="{9D8B030D-6E8A-4147-A177-3AD203B41FA5}">
                      <a16:colId xmlns:a16="http://schemas.microsoft.com/office/drawing/2014/main" val="1658951751"/>
                    </a:ext>
                  </a:extLst>
                </a:gridCol>
                <a:gridCol w="241614">
                  <a:extLst>
                    <a:ext uri="{9D8B030D-6E8A-4147-A177-3AD203B41FA5}">
                      <a16:colId xmlns:a16="http://schemas.microsoft.com/office/drawing/2014/main" val="380511640"/>
                    </a:ext>
                  </a:extLst>
                </a:gridCol>
                <a:gridCol w="241614">
                  <a:extLst>
                    <a:ext uri="{9D8B030D-6E8A-4147-A177-3AD203B41FA5}">
                      <a16:colId xmlns:a16="http://schemas.microsoft.com/office/drawing/2014/main" val="2947183715"/>
                    </a:ext>
                  </a:extLst>
                </a:gridCol>
                <a:gridCol w="241614">
                  <a:extLst>
                    <a:ext uri="{9D8B030D-6E8A-4147-A177-3AD203B41FA5}">
                      <a16:colId xmlns:a16="http://schemas.microsoft.com/office/drawing/2014/main" val="1221274981"/>
                    </a:ext>
                  </a:extLst>
                </a:gridCol>
                <a:gridCol w="241614">
                  <a:extLst>
                    <a:ext uri="{9D8B030D-6E8A-4147-A177-3AD203B41FA5}">
                      <a16:colId xmlns:a16="http://schemas.microsoft.com/office/drawing/2014/main" val="275347939"/>
                    </a:ext>
                  </a:extLst>
                </a:gridCol>
                <a:gridCol w="241614">
                  <a:extLst>
                    <a:ext uri="{9D8B030D-6E8A-4147-A177-3AD203B41FA5}">
                      <a16:colId xmlns:a16="http://schemas.microsoft.com/office/drawing/2014/main" val="4280429743"/>
                    </a:ext>
                  </a:extLst>
                </a:gridCol>
                <a:gridCol w="286917">
                  <a:extLst>
                    <a:ext uri="{9D8B030D-6E8A-4147-A177-3AD203B41FA5}">
                      <a16:colId xmlns:a16="http://schemas.microsoft.com/office/drawing/2014/main" val="2412823820"/>
                    </a:ext>
                  </a:extLst>
                </a:gridCol>
                <a:gridCol w="241614">
                  <a:extLst>
                    <a:ext uri="{9D8B030D-6E8A-4147-A177-3AD203B41FA5}">
                      <a16:colId xmlns:a16="http://schemas.microsoft.com/office/drawing/2014/main" val="2096092854"/>
                    </a:ext>
                  </a:extLst>
                </a:gridCol>
                <a:gridCol w="313344">
                  <a:extLst>
                    <a:ext uri="{9D8B030D-6E8A-4147-A177-3AD203B41FA5}">
                      <a16:colId xmlns:a16="http://schemas.microsoft.com/office/drawing/2014/main" val="1221289063"/>
                    </a:ext>
                  </a:extLst>
                </a:gridCol>
                <a:gridCol w="241614">
                  <a:extLst>
                    <a:ext uri="{9D8B030D-6E8A-4147-A177-3AD203B41FA5}">
                      <a16:colId xmlns:a16="http://schemas.microsoft.com/office/drawing/2014/main" val="1817661134"/>
                    </a:ext>
                  </a:extLst>
                </a:gridCol>
                <a:gridCol w="335995">
                  <a:extLst>
                    <a:ext uri="{9D8B030D-6E8A-4147-A177-3AD203B41FA5}">
                      <a16:colId xmlns:a16="http://schemas.microsoft.com/office/drawing/2014/main" val="3478432061"/>
                    </a:ext>
                  </a:extLst>
                </a:gridCol>
                <a:gridCol w="241614">
                  <a:extLst>
                    <a:ext uri="{9D8B030D-6E8A-4147-A177-3AD203B41FA5}">
                      <a16:colId xmlns:a16="http://schemas.microsoft.com/office/drawing/2014/main" val="2498019788"/>
                    </a:ext>
                  </a:extLst>
                </a:gridCol>
                <a:gridCol w="279367">
                  <a:extLst>
                    <a:ext uri="{9D8B030D-6E8A-4147-A177-3AD203B41FA5}">
                      <a16:colId xmlns:a16="http://schemas.microsoft.com/office/drawing/2014/main" val="2047310219"/>
                    </a:ext>
                  </a:extLst>
                </a:gridCol>
                <a:gridCol w="381298">
                  <a:extLst>
                    <a:ext uri="{9D8B030D-6E8A-4147-A177-3AD203B41FA5}">
                      <a16:colId xmlns:a16="http://schemas.microsoft.com/office/drawing/2014/main" val="3325938764"/>
                    </a:ext>
                  </a:extLst>
                </a:gridCol>
                <a:gridCol w="385073">
                  <a:extLst>
                    <a:ext uri="{9D8B030D-6E8A-4147-A177-3AD203B41FA5}">
                      <a16:colId xmlns:a16="http://schemas.microsoft.com/office/drawing/2014/main" val="4113096244"/>
                    </a:ext>
                  </a:extLst>
                </a:gridCol>
                <a:gridCol w="385073">
                  <a:extLst>
                    <a:ext uri="{9D8B030D-6E8A-4147-A177-3AD203B41FA5}">
                      <a16:colId xmlns:a16="http://schemas.microsoft.com/office/drawing/2014/main" val="2704788669"/>
                    </a:ext>
                  </a:extLst>
                </a:gridCol>
              </a:tblGrid>
              <a:tr h="79216"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" marR="3772" marT="3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" marR="3772" marT="3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" marR="3772" marT="3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" marR="3772" marT="3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" marR="3772" marT="3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" marR="3772" marT="3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" marR="3772" marT="3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" marR="3772" marT="3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" marR="3772" marT="3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" marR="3772" marT="3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" marR="3772" marT="3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" marR="3772" marT="3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" marR="3772" marT="3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" marR="3772" marT="3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" marR="3772" marT="3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" marR="3772" marT="3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" marR="3772" marT="3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" marR="3772" marT="3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" marR="3772" marT="3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" marR="3772" marT="3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" marR="3772" marT="3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" marR="3772" marT="3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" marR="3772" marT="3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" marR="3772" marT="377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 Govt. Only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Standpipe</a:t>
                      </a:r>
                    </a:p>
                  </a:txBody>
                  <a:tcPr marL="3772" marR="3772" marT="37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Commercial Standpipe</a:t>
                      </a:r>
                    </a:p>
                  </a:txBody>
                  <a:tcPr marL="3772" marR="3772" marT="377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384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Account Number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Meter Number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Meter Size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2001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2002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 (YTD)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 </a:t>
                      </a:r>
                      <a:r>
                        <a:rPr lang="el-GR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 </a:t>
                      </a:r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volumes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Service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Kilolitre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Average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Shire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 Service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 Kilolitre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 Average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Shire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 Service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 Kilolitre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 Average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Shire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065041"/>
                  </a:ext>
                </a:extLst>
              </a:tr>
              <a:tr h="136554"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9007809508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BK0802753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LANGAWEIRA RD KATANNING LOT 2160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2922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2678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2542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1487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656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1004.421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-  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2.53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2.53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3.20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265.41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2.53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2.80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3.47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1,658.93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8.35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10.00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10.67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913193"/>
                  </a:ext>
                </a:extLst>
              </a:tr>
              <a:tr h="136554"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9007809305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BC1329670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KATANNING-NYABING RD KATANNING FL LOT SW CNR LOCN 6463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3677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4991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3512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1279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4375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4689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2565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3734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6875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1156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2679.421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-  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2.53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2.53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3.20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265.41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2.53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2.63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3.30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1,658.93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8.35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8.97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9.64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331788"/>
                  </a:ext>
                </a:extLst>
              </a:tr>
              <a:tr h="136554"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9007680740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BK0630826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OPP #2 BLANTYRE ST KATANNING LOT ROAD RESERVE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8.210526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-  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2.53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2.53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3.20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265.41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2.53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34.86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35.53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1,658.93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8.35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210.40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211.07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030193"/>
                  </a:ext>
                </a:extLst>
              </a:tr>
              <a:tr h="75444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351199"/>
                  </a:ext>
                </a:extLst>
              </a:tr>
              <a:tr h="136554"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9007810672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FK1050004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Great Southern Hwy Katanning FL LOT OPP LOCN 431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1423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963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458.3158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-  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2.53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2.53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3.20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265.41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2.53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3.11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3.78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1,658.93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8.35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11.97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12.64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542215"/>
                  </a:ext>
                </a:extLst>
              </a:tr>
              <a:tr h="136554"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9007810357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FK1250082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KOJONUP-KATANNING RD KATANNING FL LOT NE CNR RS 42788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170.7895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-  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2.53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2.53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3.20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265.41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2.53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4.09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4.76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1,658.93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8.35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18.07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18.74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159049"/>
                  </a:ext>
                </a:extLst>
              </a:tr>
              <a:tr h="136554"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9007810138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Z816629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TRIMMER RD KATANNING FL LOT ROAD RES OPP LOT 120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1138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866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-  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2.53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2.53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3.20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265.41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2.53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3.16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3.83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1,658.93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8.35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12.26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12.93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284330"/>
                  </a:ext>
                </a:extLst>
              </a:tr>
              <a:tr h="136554"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9007680644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FK1350002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BAKER ST KATANNING LOT ADJ LOT 2809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1917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5896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3707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3514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3108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1357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2376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1484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1344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3037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2573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1468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2297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2064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1253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3038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1577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2339.526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-  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2.53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2.53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3.20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265.41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2.53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2.65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3.32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1,658.93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8.35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9.06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9.73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329538"/>
                  </a:ext>
                </a:extLst>
              </a:tr>
              <a:tr h="75444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398185"/>
                  </a:ext>
                </a:extLst>
              </a:tr>
              <a:tr h="136554"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9007810293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HK160042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PUNCHMIRUP RD KATANNING FL LOT ROAD RES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1215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290.7368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-  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2.53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2.53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3.20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265.41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2.53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3.45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4.12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1,658.93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8.35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14.06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14.73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956625"/>
                  </a:ext>
                </a:extLst>
              </a:tr>
              <a:tr h="136554"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9007673962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HK0220031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728L CULLEN ST KATANNING LOT 727 728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1267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1998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2068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3323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2142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3471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1434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1553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2801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1777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1806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4294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2932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2471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1699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2180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4284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2401.579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-  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2.53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2.53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3.20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265.41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2.53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2.64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3.31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1,658.93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8.35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9.04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9.71 </a:t>
                      </a:r>
                    </a:p>
                  </a:txBody>
                  <a:tcPr marL="3772" marR="3772" marT="3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025823"/>
                  </a:ext>
                </a:extLst>
              </a:tr>
            </a:tbl>
          </a:graphicData>
        </a:graphic>
      </p:graphicFrame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951EB99-3820-41D7-816D-A73C3137C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3977873"/>
            <a:ext cx="11029950" cy="155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9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AB20E-F581-4E3A-AFC1-2564BC64C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FFFFFF"/>
                </a:solidFill>
              </a:rPr>
              <a:t>Standpipe charges by size as set by Water Corp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EACDCF-A6FB-45FB-97C6-E555D89B6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B26163-F6B1-4810-AF0B-AD7E7E6B9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63330"/>
            <a:ext cx="12192000" cy="476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28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7137E2-654F-45B5-A6A7-85E5EF19F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440" y="1187865"/>
            <a:ext cx="6834511" cy="474998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ADF9AE-4144-485E-9165-DC2E3A08B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FFFFFF"/>
                </a:solidFill>
              </a:rPr>
              <a:t>Water Corp proposed pricing structure</a:t>
            </a:r>
          </a:p>
        </p:txBody>
      </p:sp>
    </p:spTree>
    <p:extLst>
      <p:ext uri="{BB962C8B-B14F-4D97-AF65-F5344CB8AC3E}">
        <p14:creationId xmlns:p14="http://schemas.microsoft.com/office/powerpoint/2010/main" val="149243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AB20E-F581-4E3A-AFC1-2564BC64C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FFFFFF"/>
                </a:solidFill>
              </a:rPr>
              <a:t>Standpipe charges by size as set by Water Corp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EACDCF-A6FB-45FB-97C6-E555D89B6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923ECB-B01B-4DEB-9EF9-BF8B89BD1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72885"/>
            <a:ext cx="12192000" cy="348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85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DF9AE-4144-485E-9165-DC2E3A08B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Water Corp current proposed status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68FF84-A352-42BA-A5E8-D0F356076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595" y="2181225"/>
            <a:ext cx="9838810" cy="36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1660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733</Words>
  <Application>Microsoft Office PowerPoint</Application>
  <PresentationFormat>Widescreen</PresentationFormat>
  <Paragraphs>445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Gill Sans MT</vt:lpstr>
      <vt:lpstr>Wingdings 2</vt:lpstr>
      <vt:lpstr>Dividend</vt:lpstr>
      <vt:lpstr>standpipes </vt:lpstr>
      <vt:lpstr>Current standpipe locations and status</vt:lpstr>
      <vt:lpstr>Current FEES AND CHARGES</vt:lpstr>
      <vt:lpstr>Averaged by size and use (concept)</vt:lpstr>
      <vt:lpstr>Standpipe charges by size as set by Water Corp</vt:lpstr>
      <vt:lpstr>Water Corp proposed pricing structure</vt:lpstr>
      <vt:lpstr>Standpipe charges by size as set by Water Corp</vt:lpstr>
      <vt:lpstr>Water Corp current proposed status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Webb</dc:creator>
  <cp:lastModifiedBy>Amy Knight</cp:lastModifiedBy>
  <cp:revision>24</cp:revision>
  <dcterms:created xsi:type="dcterms:W3CDTF">2018-10-11T23:47:30Z</dcterms:created>
  <dcterms:modified xsi:type="dcterms:W3CDTF">2018-10-23T04:23:51Z</dcterms:modified>
</cp:coreProperties>
</file>