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1870-783A-4907-B11D-CB54593AF6E9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0997-23CC-4CA7-B527-ACB95D64B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6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3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74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17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39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12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54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2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72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32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20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E9BBCE5-5975-4642-849C-675CF0AFB606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E23EBB5-1016-4DE5-8C12-FA64E721921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21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2867-A7DA-4309-9222-BD4682657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ROAD HIERARCHY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C74D-1A80-4083-98A2-441B459E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86" y="3972131"/>
            <a:ext cx="4419227" cy="15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B20E-F581-4E3A-AFC1-2564BC64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road category 1-5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D82659-8BAD-4BC9-A615-8B6E7347C3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07817" y="2181225"/>
          <a:ext cx="7976366" cy="3678239"/>
        </p:xfrm>
        <a:graphic>
          <a:graphicData uri="http://schemas.openxmlformats.org/drawingml/2006/table">
            <a:tbl>
              <a:tblPr/>
              <a:tblGrid>
                <a:gridCol w="681278">
                  <a:extLst>
                    <a:ext uri="{9D8B030D-6E8A-4147-A177-3AD203B41FA5}">
                      <a16:colId xmlns:a16="http://schemas.microsoft.com/office/drawing/2014/main" val="1711198877"/>
                    </a:ext>
                  </a:extLst>
                </a:gridCol>
                <a:gridCol w="339047">
                  <a:extLst>
                    <a:ext uri="{9D8B030D-6E8A-4147-A177-3AD203B41FA5}">
                      <a16:colId xmlns:a16="http://schemas.microsoft.com/office/drawing/2014/main" val="430163351"/>
                    </a:ext>
                  </a:extLst>
                </a:gridCol>
                <a:gridCol w="339047">
                  <a:extLst>
                    <a:ext uri="{9D8B030D-6E8A-4147-A177-3AD203B41FA5}">
                      <a16:colId xmlns:a16="http://schemas.microsoft.com/office/drawing/2014/main" val="2653708493"/>
                    </a:ext>
                  </a:extLst>
                </a:gridCol>
                <a:gridCol w="241949">
                  <a:extLst>
                    <a:ext uri="{9D8B030D-6E8A-4147-A177-3AD203B41FA5}">
                      <a16:colId xmlns:a16="http://schemas.microsoft.com/office/drawing/2014/main" val="4077902250"/>
                    </a:ext>
                  </a:extLst>
                </a:gridCol>
                <a:gridCol w="662177">
                  <a:extLst>
                    <a:ext uri="{9D8B030D-6E8A-4147-A177-3AD203B41FA5}">
                      <a16:colId xmlns:a16="http://schemas.microsoft.com/office/drawing/2014/main" val="1985556023"/>
                    </a:ext>
                  </a:extLst>
                </a:gridCol>
                <a:gridCol w="300845">
                  <a:extLst>
                    <a:ext uri="{9D8B030D-6E8A-4147-A177-3AD203B41FA5}">
                      <a16:colId xmlns:a16="http://schemas.microsoft.com/office/drawing/2014/main" val="1965457889"/>
                    </a:ext>
                  </a:extLst>
                </a:gridCol>
                <a:gridCol w="292886">
                  <a:extLst>
                    <a:ext uri="{9D8B030D-6E8A-4147-A177-3AD203B41FA5}">
                      <a16:colId xmlns:a16="http://schemas.microsoft.com/office/drawing/2014/main" val="3332471777"/>
                    </a:ext>
                  </a:extLst>
                </a:gridCol>
                <a:gridCol w="267418">
                  <a:extLst>
                    <a:ext uri="{9D8B030D-6E8A-4147-A177-3AD203B41FA5}">
                      <a16:colId xmlns:a16="http://schemas.microsoft.com/office/drawing/2014/main" val="1448676833"/>
                    </a:ext>
                  </a:extLst>
                </a:gridCol>
                <a:gridCol w="658993">
                  <a:extLst>
                    <a:ext uri="{9D8B030D-6E8A-4147-A177-3AD203B41FA5}">
                      <a16:colId xmlns:a16="http://schemas.microsoft.com/office/drawing/2014/main" val="1282339950"/>
                    </a:ext>
                  </a:extLst>
                </a:gridCol>
                <a:gridCol w="195788">
                  <a:extLst>
                    <a:ext uri="{9D8B030D-6E8A-4147-A177-3AD203B41FA5}">
                      <a16:colId xmlns:a16="http://schemas.microsoft.com/office/drawing/2014/main" val="3678572051"/>
                    </a:ext>
                  </a:extLst>
                </a:gridCol>
                <a:gridCol w="311987">
                  <a:extLst>
                    <a:ext uri="{9D8B030D-6E8A-4147-A177-3AD203B41FA5}">
                      <a16:colId xmlns:a16="http://schemas.microsoft.com/office/drawing/2014/main" val="513046051"/>
                    </a:ext>
                  </a:extLst>
                </a:gridCol>
                <a:gridCol w="248316">
                  <a:extLst>
                    <a:ext uri="{9D8B030D-6E8A-4147-A177-3AD203B41FA5}">
                      <a16:colId xmlns:a16="http://schemas.microsoft.com/office/drawing/2014/main" val="168606694"/>
                    </a:ext>
                  </a:extLst>
                </a:gridCol>
                <a:gridCol w="759275">
                  <a:extLst>
                    <a:ext uri="{9D8B030D-6E8A-4147-A177-3AD203B41FA5}">
                      <a16:colId xmlns:a16="http://schemas.microsoft.com/office/drawing/2014/main" val="1922320629"/>
                    </a:ext>
                  </a:extLst>
                </a:gridCol>
                <a:gridCol w="305620">
                  <a:extLst>
                    <a:ext uri="{9D8B030D-6E8A-4147-A177-3AD203B41FA5}">
                      <a16:colId xmlns:a16="http://schemas.microsoft.com/office/drawing/2014/main" val="328681320"/>
                    </a:ext>
                  </a:extLst>
                </a:gridCol>
                <a:gridCol w="300845">
                  <a:extLst>
                    <a:ext uri="{9D8B030D-6E8A-4147-A177-3AD203B41FA5}">
                      <a16:colId xmlns:a16="http://schemas.microsoft.com/office/drawing/2014/main" val="588820246"/>
                    </a:ext>
                  </a:extLst>
                </a:gridCol>
                <a:gridCol w="273785">
                  <a:extLst>
                    <a:ext uri="{9D8B030D-6E8A-4147-A177-3AD203B41FA5}">
                      <a16:colId xmlns:a16="http://schemas.microsoft.com/office/drawing/2014/main" val="751506022"/>
                    </a:ext>
                  </a:extLst>
                </a:gridCol>
                <a:gridCol w="891392">
                  <a:extLst>
                    <a:ext uri="{9D8B030D-6E8A-4147-A177-3AD203B41FA5}">
                      <a16:colId xmlns:a16="http://schemas.microsoft.com/office/drawing/2014/main" val="3260539019"/>
                    </a:ext>
                  </a:extLst>
                </a:gridCol>
                <a:gridCol w="311987">
                  <a:extLst>
                    <a:ext uri="{9D8B030D-6E8A-4147-A177-3AD203B41FA5}">
                      <a16:colId xmlns:a16="http://schemas.microsoft.com/office/drawing/2014/main" val="4037178060"/>
                    </a:ext>
                  </a:extLst>
                </a:gridCol>
                <a:gridCol w="311987">
                  <a:extLst>
                    <a:ext uri="{9D8B030D-6E8A-4147-A177-3AD203B41FA5}">
                      <a16:colId xmlns:a16="http://schemas.microsoft.com/office/drawing/2014/main" val="2486305161"/>
                    </a:ext>
                  </a:extLst>
                </a:gridCol>
                <a:gridCol w="281744">
                  <a:extLst>
                    <a:ext uri="{9D8B030D-6E8A-4147-A177-3AD203B41FA5}">
                      <a16:colId xmlns:a16="http://schemas.microsoft.com/office/drawing/2014/main" val="3762467685"/>
                    </a:ext>
                  </a:extLst>
                </a:gridCol>
              </a:tblGrid>
              <a:tr h="114676"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700" b="1" i="0" u="none" strike="noStrike">
                          <a:effectLst/>
                          <a:latin typeface="Arial" panose="020B0604020202020204" pitchFamily="34" charset="0"/>
                        </a:rPr>
                        <a:t>ROAD HEIRACHY</a:t>
                      </a: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AU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178573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48869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816972"/>
                  </a:ext>
                </a:extLst>
              </a:tr>
              <a:tr h="243687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Category 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Total SLK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Gravel Sheeted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Trees Sawed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Category 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Total SLK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Gravel Sheeted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Trees Sawed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Category 3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SLK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Gravel Sheeted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Trees Sawed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Category 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 Total SLK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Gravel Sheeted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Trees Sawed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Category 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 Total SLK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Gravel Sheeted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Trees Sawed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55552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071875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A Beeck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Boundary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Baker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Badgebup Nth Rd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11.94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8.55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Katanning-Dumbleyung Rd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12.96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189594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Adam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4.51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Badger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3.22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Batchelor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1.24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Belmont Rd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10.70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Warren Rd       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41.85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3.30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68489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Antonio Rd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1.45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Bibiking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Climie Rd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3.76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1.76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Butterworth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6.60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27617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Bibiking South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11.30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Bushy Lane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6.71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Forrest Rd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4.61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Carrolup River Rd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2.59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2.29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390652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Caldwell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2.41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Curnow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1.47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Green Rd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7.05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2.60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Cheviot Hills Rd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76231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Filmer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2.41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Depot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2.97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House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3.34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Conning Rd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5.63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40894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Grant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1.83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Fenwick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Murdong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11.91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Coomelberrup Rd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12.30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5.30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181885"/>
                  </a:ext>
                </a:extLst>
              </a:tr>
              <a:tr h="90785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Illingworth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4.40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Flugge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Robinson Rd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12.50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Coyrecup Nth Rd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3.35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885407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Jam Hills Rd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Gairen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4.59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Shaw Rd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9.80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Coyrecup Sth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12.20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72461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James Rd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Gibney Rd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1.90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Tee Rd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6.70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Datatine Rd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965457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Kiddie Rd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2.10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Glendowner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1.81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Throssell Rd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2.80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3.75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Fairfield Rd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278020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Leppard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2.25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Hensmen Rd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Warburton Rd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7.65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2.98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Greenhills Rd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5.24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208749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Lorraine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2.41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Hood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Hettner Rd 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2.91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2.91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783850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McAuliffe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3.62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Hotker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3.22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Hutton Rd 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13.49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21068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Nagel Rd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3.30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Illareen Rd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3.54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3.54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Kelly Rd   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10.20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2.15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330743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Onslow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1.40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Kibbelup Rd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5.32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Lake Coyrecup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25.13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712903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Packard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1.13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Kowald Rd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4.66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1.82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Langaweira Rd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10.75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5788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Piesse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1.10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Marron Pool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1.77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McKenzie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18.00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279372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Thomas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1.77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Moore Rd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2.72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(Sth) Marracoonda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85655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Van Zuilecom Rd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Newton Rd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1.77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1.77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Nookanellup Rd (Nth)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2.61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81970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West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Pepall Rd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Police Pools Rd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5.67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357551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Wright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50.00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Prinsep Rd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2.37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(Nth) Punchmirup Rd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4.14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66850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Young Rd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Quarrel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Quartermaine Rd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9.60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2.25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104658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Rockwell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Ranford Rd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26.70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9.46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095220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Rosselloty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River Rd   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16.70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053203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Schultz Rd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9.34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Scotchman Rd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17.91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11.00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694974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Simper Rd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4.84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3.35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Shenton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2.02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518759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Sirl Rd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2.25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Stanley Rd 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6.55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6.55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743630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Smith Rd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3.22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Trimmer Rd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11.90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03822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Stott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4.72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Withers Rd    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3.60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29607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Tabenup Rd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Wolyaming Rd 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11.11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3.50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03931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Wallis Rd         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41691"/>
                  </a:ext>
                </a:extLst>
              </a:tr>
              <a:tr h="81229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Washington Rd  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3.86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3.86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■ 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78" marR="4778" marT="4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065289"/>
                  </a:ext>
                </a:extLst>
              </a:tr>
              <a:tr h="9651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Maintenance grading will take place on all unsealed roads following autumn rains.  </a:t>
                      </a: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2639"/>
                  </a:ext>
                </a:extLst>
              </a:tr>
              <a:tr h="9651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Category 3 and 4 roads will be graded prior to and following grain carting.</a:t>
                      </a: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039104"/>
                  </a:ext>
                </a:extLst>
              </a:tr>
              <a:tr h="9651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Category 1 and 2 roads will be graded following inspection or public comment</a:t>
                      </a: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40893"/>
                  </a:ext>
                </a:extLst>
              </a:tr>
              <a:tr h="96519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A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14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45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29A-0053-4FBC-A188-4B682366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All </a:t>
            </a:r>
            <a:r>
              <a:rPr lang="en-US" sz="3600" dirty="0" err="1">
                <a:solidFill>
                  <a:srgbClr val="FFFFFF"/>
                </a:solidFill>
              </a:rPr>
              <a:t>rav</a:t>
            </a:r>
            <a:r>
              <a:rPr lang="en-US" sz="3600" dirty="0">
                <a:solidFill>
                  <a:srgbClr val="FFFFFF"/>
                </a:solidFill>
              </a:rPr>
              <a:t> roads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D7EE4A3-2EA0-45C8-9713-66379BE6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0" y="723899"/>
            <a:ext cx="7880450" cy="55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5A06C-73CE-491C-ABA6-ACFE7188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8" y="789557"/>
            <a:ext cx="7879500" cy="55353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B4E44-7D76-4E48-8552-04CA03D6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Designated tree pruning</a:t>
            </a:r>
          </a:p>
        </p:txBody>
      </p:sp>
    </p:spTree>
    <p:extLst>
      <p:ext uri="{BB962C8B-B14F-4D97-AF65-F5344CB8AC3E}">
        <p14:creationId xmlns:p14="http://schemas.microsoft.com/office/powerpoint/2010/main" val="268601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D83C2482-7D29-427B-BAA9-AC8E09CAA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44" y="757131"/>
            <a:ext cx="7823382" cy="54959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8DB1A-D668-4722-A1A4-C27FC38A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18640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DB02C87F-E799-4B93-9878-BEC6BD7F7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37" y="811423"/>
            <a:ext cx="7668813" cy="5387341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8DB1A-D668-4722-A1A4-C27FC38A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359507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8DB1A-D668-4722-A1A4-C27FC38A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CATEGORY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845A-229D-49C8-8EAC-2FB7D2395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F1CB8-C5D1-4FD5-BEFA-DC4D1459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3" y="772073"/>
            <a:ext cx="7793641" cy="54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8DB1A-D668-4722-A1A4-C27FC38A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CATEGORY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845A-229D-49C8-8EAC-2FB7D239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027128" cy="367830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A9EE8-CAD2-4595-A684-55A219C9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" y="813444"/>
            <a:ext cx="7845556" cy="54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8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8DB1A-D668-4722-A1A4-C27FC38A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CATEGORY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845A-229D-49C8-8EAC-2FB7D239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027128" cy="367830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81ED3-8DE9-42F8-8C7A-1C2326AB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" y="785755"/>
            <a:ext cx="7904019" cy="55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5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520</Words>
  <Application>Microsoft Office PowerPoint</Application>
  <PresentationFormat>Widescreen</PresentationFormat>
  <Paragraphs>714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 2</vt:lpstr>
      <vt:lpstr>Dividend</vt:lpstr>
      <vt:lpstr>ROAD HIERARCHY </vt:lpstr>
      <vt:lpstr>Current road category 1-5</vt:lpstr>
      <vt:lpstr>All rav roads </vt:lpstr>
      <vt:lpstr>Designated tree pruning</vt:lpstr>
      <vt:lpstr>CATEGORY 5</vt:lpstr>
      <vt:lpstr>CATEGORY 4</vt:lpstr>
      <vt:lpstr>CATEGORY 3</vt:lpstr>
      <vt:lpstr>CATEGORY 2</vt:lpstr>
      <vt:lpstr>CATEGORY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Webb</dc:creator>
  <cp:lastModifiedBy>Amy Knight</cp:lastModifiedBy>
  <cp:revision>17</cp:revision>
  <dcterms:created xsi:type="dcterms:W3CDTF">2018-10-11T23:47:30Z</dcterms:created>
  <dcterms:modified xsi:type="dcterms:W3CDTF">2018-10-23T04:23:41Z</dcterms:modified>
</cp:coreProperties>
</file>